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EB Garamond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hZJ11NJ2H3c9wvvnHLMNEHVean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170F89-8C06-4663-8363-A901C2AA0BAB}">
  <a:tblStyle styleId="{4B170F89-8C06-4663-8363-A901C2AA0B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4F23ADD-5E15-457B-9B0A-2E8EC3C7D6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.fntdata"/><Relationship Id="rId20" Type="http://schemas.openxmlformats.org/officeDocument/2006/relationships/slide" Target="slides/slide14.xml"/><Relationship Id="rId42" Type="http://schemas.openxmlformats.org/officeDocument/2006/relationships/font" Target="fonts/EBGaramond-boldItalic.fntdata"/><Relationship Id="rId41" Type="http://schemas.openxmlformats.org/officeDocument/2006/relationships/font" Target="fonts/EBGaramond-italic.fntdata"/><Relationship Id="rId22" Type="http://schemas.openxmlformats.org/officeDocument/2006/relationships/slide" Target="slides/slide16.xml"/><Relationship Id="rId44" Type="http://schemas.openxmlformats.org/officeDocument/2006/relationships/font" Target="fonts/PoppinsMedium-bold.fntdata"/><Relationship Id="rId21" Type="http://schemas.openxmlformats.org/officeDocument/2006/relationships/slide" Target="slides/slide15.xml"/><Relationship Id="rId43" Type="http://schemas.openxmlformats.org/officeDocument/2006/relationships/font" Target="fonts/PoppinsMedium-regular.fntdata"/><Relationship Id="rId24" Type="http://schemas.openxmlformats.org/officeDocument/2006/relationships/slide" Target="slides/slide18.xml"/><Relationship Id="rId46" Type="http://schemas.openxmlformats.org/officeDocument/2006/relationships/font" Target="fonts/PoppinsMedium-boldItalic.fntdata"/><Relationship Id="rId23" Type="http://schemas.openxmlformats.org/officeDocument/2006/relationships/slide" Target="slides/slide17.xml"/><Relationship Id="rId45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Poppins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Poppins-italic.fntdata"/><Relationship Id="rId14" Type="http://schemas.openxmlformats.org/officeDocument/2006/relationships/slide" Target="slides/slide8.xml"/><Relationship Id="rId36" Type="http://schemas.openxmlformats.org/officeDocument/2006/relationships/font" Target="fonts/Poppins-bold.fntdata"/><Relationship Id="rId17" Type="http://schemas.openxmlformats.org/officeDocument/2006/relationships/slide" Target="slides/slide11.xml"/><Relationship Id="rId39" Type="http://schemas.openxmlformats.org/officeDocument/2006/relationships/font" Target="fonts/EBGaramond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3 mins	</a:t>
            </a:r>
            <a:endParaRPr/>
          </a:p>
        </p:txBody>
      </p:sp>
      <p:sp>
        <p:nvSpPr>
          <p:cNvPr id="307" name="Google Shape;30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satisfaction and brand value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315" name="Google Shape;315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5 mins</a:t>
            </a:r>
            <a:endParaRPr/>
          </a:p>
        </p:txBody>
      </p:sp>
      <p:sp>
        <p:nvSpPr>
          <p:cNvPr id="347" name="Google Shape;34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rPr lang="en"/>
              <a:t>Implementation -&gt;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Maven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DropWizard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MySQL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Jersey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Postman / ARC (Check it)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StarUML / Dia / Lucid Charts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Design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365" name="Google Shape;365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Rest Setup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Null Pointer Exception and </a:t>
            </a:r>
            <a:r>
              <a:rPr lang="en"/>
              <a:t>problem connecting to database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420" name="Google Shape;420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n-tier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c88c4f5c6_4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c88c4f5c6_4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Architecture – 5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NFR Dashboard – 3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 – 10 mins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1. Show the Responsiveness and Wave tool first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?</a:t>
            </a:r>
            <a:endParaRPr/>
          </a:p>
        </p:txBody>
      </p:sp>
      <p:sp>
        <p:nvSpPr>
          <p:cNvPr id="468" name="Google Shape;46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After this show the testimonial video. 1 min</a:t>
            </a:r>
            <a:endParaRPr/>
          </a:p>
        </p:txBody>
      </p:sp>
      <p:sp>
        <p:nvSpPr>
          <p:cNvPr id="476" name="Google Shape;47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- 2 mins</a:t>
            </a:r>
            <a:endParaRPr/>
          </a:p>
        </p:txBody>
      </p:sp>
      <p:sp>
        <p:nvSpPr>
          <p:cNvPr id="154" name="Google Shape;1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Swati</a:t>
            </a:r>
            <a:endParaRPr/>
          </a:p>
        </p:txBody>
      </p:sp>
      <p:sp>
        <p:nvSpPr>
          <p:cNvPr id="245" name="Google Shape;2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270" name="Google Shape;2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ec88c4f5c6_4_94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gec88c4f5c6_4_94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gec88c4f5c6_4_94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ec88c4f5c6_4_94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ec88c4f5c6_4_94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ec88c4f5c6_4_94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ec88c4f5c6_4_94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gec88c4f5c6_4_94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gec88c4f5c6_4_9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ec88c4f5c6_4_100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gec88c4f5c6_4_100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ec88c4f5c6_4_100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ec88c4f5c6_4_100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ec88c4f5c6_4_100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ec88c4f5c6_4_100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gec88c4f5c6_4_1009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gec88c4f5c6_4_1009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gec88c4f5c6_4_10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c88c4f5c6_4_10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c88c4f5c6_4_1021"/>
          <p:cNvSpPr txBox="1"/>
          <p:nvPr>
            <p:ph type="title"/>
          </p:nvPr>
        </p:nvSpPr>
        <p:spPr>
          <a:xfrm>
            <a:off x="514350" y="514350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gec88c4f5c6_4_102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c88c4f5c6_4_102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gec88c4f5c6_4_1024"/>
          <p:cNvSpPr/>
          <p:nvPr>
            <p:ph idx="2" type="pic"/>
          </p:nvPr>
        </p:nvSpPr>
        <p:spPr>
          <a:xfrm>
            <a:off x="4711446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7" name="Google Shape;87;gec88c4f5c6_4_1024"/>
          <p:cNvSpPr txBox="1"/>
          <p:nvPr>
            <p:ph type="title"/>
          </p:nvPr>
        </p:nvSpPr>
        <p:spPr>
          <a:xfrm>
            <a:off x="514350" y="665227"/>
            <a:ext cx="391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gec88c4f5c6_4_1024"/>
          <p:cNvSpPr txBox="1"/>
          <p:nvPr>
            <p:ph idx="1" type="body"/>
          </p:nvPr>
        </p:nvSpPr>
        <p:spPr>
          <a:xfrm>
            <a:off x="514350" y="1778809"/>
            <a:ext cx="39159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c88c4f5c6_4_1029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91" name="Google Shape;91;gec88c4f5c6_4_1029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gec88c4f5c6_4_1029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gec88c4f5c6_4_102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c88c4f5c6_4_103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chemeClr val="accen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c88c4f5c6_4_1036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gec88c4f5c6_4_1036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gec88c4f5c6_4_103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88c4f5c6_4_104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gec88c4f5c6_4_1040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c88c4f5c6_4_1043"/>
          <p:cNvSpPr txBox="1"/>
          <p:nvPr>
            <p:ph type="ctrTitle"/>
          </p:nvPr>
        </p:nvSpPr>
        <p:spPr>
          <a:xfrm>
            <a:off x="514350" y="500634"/>
            <a:ext cx="81129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gec88c4f5c6_4_1043"/>
          <p:cNvSpPr txBox="1"/>
          <p:nvPr>
            <p:ph idx="1" type="body"/>
          </p:nvPr>
        </p:nvSpPr>
        <p:spPr>
          <a:xfrm>
            <a:off x="514350" y="817376"/>
            <a:ext cx="8112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gec88c4f5c6_4_104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ec88c4f5c6_4_95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gec88c4f5c6_4_95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ec88c4f5c6_4_95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ec88c4f5c6_4_95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ec88c4f5c6_4_95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ec88c4f5c6_4_95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gec88c4f5c6_4_95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gec88c4f5c6_4_95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gec88c4f5c6_4_968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gec88c4f5c6_4_968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ec88c4f5c6_4_968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ec88c4f5c6_4_968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ec88c4f5c6_4_968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ec88c4f5c6_4_968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gec88c4f5c6_4_9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gec88c4f5c6_4_9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gec88c4f5c6_4_9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ec88c4f5c6_4_9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gec88c4f5c6_4_9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gec88c4f5c6_4_9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gec88c4f5c6_4_9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c88c4f5c6_4_98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gec88c4f5c6_4_9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c88c4f5c6_4_9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gec88c4f5c6_4_986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gec88c4f5c6_4_9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gec88c4f5c6_4_99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gec88c4f5c6_4_99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gec88c4f5c6_4_99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gec88c4f5c6_4_99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ec88c4f5c6_4_99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gec88c4f5c6_4_99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gec88c4f5c6_4_99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gec88c4f5c6_4_99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c88c4f5c6_4_99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gec88c4f5c6_4_99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gec88c4f5c6_4_99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gec88c4f5c6_4_99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gec88c4f5c6_4_99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gec88c4f5c6_4_9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c88c4f5c6_4_100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gec88c4f5c6_4_10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c88c4f5c6_4_9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gec88c4f5c6_4_94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ec88c4f5c6_4_9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1.jpg"/><Relationship Id="rId9" Type="http://schemas.openxmlformats.org/officeDocument/2006/relationships/image" Target="../media/image13.jpg"/><Relationship Id="rId5" Type="http://schemas.openxmlformats.org/officeDocument/2006/relationships/image" Target="../media/image5.jpg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0.png"/><Relationship Id="rId11" Type="http://schemas.openxmlformats.org/officeDocument/2006/relationships/image" Target="../media/image33.png"/><Relationship Id="rId10" Type="http://schemas.openxmlformats.org/officeDocument/2006/relationships/image" Target="../media/image23.png"/><Relationship Id="rId21" Type="http://schemas.openxmlformats.org/officeDocument/2006/relationships/image" Target="../media/image37.png"/><Relationship Id="rId13" Type="http://schemas.openxmlformats.org/officeDocument/2006/relationships/image" Target="../media/image31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5" Type="http://schemas.openxmlformats.org/officeDocument/2006/relationships/image" Target="../media/image35.png"/><Relationship Id="rId14" Type="http://schemas.openxmlformats.org/officeDocument/2006/relationships/image" Target="../media/image26.png"/><Relationship Id="rId17" Type="http://schemas.openxmlformats.org/officeDocument/2006/relationships/image" Target="../media/image28.png"/><Relationship Id="rId16" Type="http://schemas.openxmlformats.org/officeDocument/2006/relationships/image" Target="../media/image38.png"/><Relationship Id="rId5" Type="http://schemas.openxmlformats.org/officeDocument/2006/relationships/image" Target="../media/image36.png"/><Relationship Id="rId19" Type="http://schemas.openxmlformats.org/officeDocument/2006/relationships/image" Target="../media/image32.png"/><Relationship Id="rId6" Type="http://schemas.openxmlformats.org/officeDocument/2006/relationships/image" Target="../media/image27.png"/><Relationship Id="rId18" Type="http://schemas.openxmlformats.org/officeDocument/2006/relationships/image" Target="../media/image29.png"/><Relationship Id="rId7" Type="http://schemas.openxmlformats.org/officeDocument/2006/relationships/image" Target="../media/image22.png"/><Relationship Id="rId8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9900" y="1561725"/>
            <a:ext cx="5097100" cy="323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1397925" y="414775"/>
            <a:ext cx="66339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n" sz="38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  </a:t>
            </a:r>
            <a:r>
              <a:rPr b="1" i="0" lang="en" sz="3800" u="none" cap="none" strike="noStrike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Course </a:t>
            </a:r>
            <a:r>
              <a:rPr b="1" lang="en" sz="38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Registration</a:t>
            </a:r>
            <a:r>
              <a:rPr b="1" i="0" lang="en" sz="3800" u="none" cap="none" strike="noStrike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 System</a:t>
            </a:r>
            <a:endParaRPr b="1" i="0" sz="3800" u="none" cap="none" strike="noStrike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JEDI 7 - GROUP 6</a:t>
            </a:r>
            <a:endParaRPr b="1" sz="45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 txBox="1"/>
          <p:nvPr/>
        </p:nvSpPr>
        <p:spPr>
          <a:xfrm>
            <a:off x="282700" y="2023688"/>
            <a:ext cx="14877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Atik 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Agarwal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3472900" y="1953300"/>
            <a:ext cx="1834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7140372" y="2005706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0" y="181650"/>
            <a:ext cx="1775100" cy="177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3" name="Google Shape;283;p10"/>
          <p:cNvSpPr txBox="1"/>
          <p:nvPr/>
        </p:nvSpPr>
        <p:spPr>
          <a:xfrm>
            <a:off x="2974925" y="1956750"/>
            <a:ext cx="105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Ayushi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Agarwal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10"/>
          <p:cNvSpPr txBox="1"/>
          <p:nvPr/>
        </p:nvSpPr>
        <p:spPr>
          <a:xfrm>
            <a:off x="4994063" y="1941525"/>
            <a:ext cx="145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Isha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 Kansal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10"/>
          <p:cNvSpPr txBox="1"/>
          <p:nvPr/>
        </p:nvSpPr>
        <p:spPr>
          <a:xfrm>
            <a:off x="23450" y="46975"/>
            <a:ext cx="22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6" name="Google Shape;286;p10"/>
          <p:cNvSpPr txBox="1"/>
          <p:nvPr/>
        </p:nvSpPr>
        <p:spPr>
          <a:xfrm>
            <a:off x="3714750" y="4485475"/>
            <a:ext cx="14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Neelima Mukku</a:t>
            </a: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6714725" y="4532925"/>
            <a:ext cx="12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Vaishnavi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Ganji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510000" y="4532925"/>
            <a:ext cx="165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Latha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Sudabattula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7229475" y="1956750"/>
            <a:ext cx="148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Kaisar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Shabir</a:t>
            </a:r>
            <a:endParaRPr/>
          </a:p>
        </p:txBody>
      </p:sp>
      <p:pic>
        <p:nvPicPr>
          <p:cNvPr id="290" name="Google Shape;29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7550" y="181650"/>
            <a:ext cx="1652100" cy="177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1" name="Google Shape;291;p10"/>
          <p:cNvPicPr preferRelativeResize="0"/>
          <p:nvPr/>
        </p:nvPicPr>
        <p:blipFill rotWithShape="1">
          <a:blip r:embed="rId5">
            <a:alphaModFix/>
          </a:blip>
          <a:srcRect b="0" l="23053" r="21381" t="3873"/>
          <a:stretch/>
        </p:blipFill>
        <p:spPr>
          <a:xfrm>
            <a:off x="6312075" y="2710375"/>
            <a:ext cx="1834800" cy="177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 rotWithShape="1">
          <a:blip r:embed="rId6">
            <a:alphaModFix/>
          </a:blip>
          <a:srcRect b="10221" l="14405" r="0" t="14340"/>
          <a:stretch/>
        </p:blipFill>
        <p:spPr>
          <a:xfrm>
            <a:off x="2712525" y="181650"/>
            <a:ext cx="1692000" cy="182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3" name="Google Shape;293;p10"/>
          <p:cNvPicPr preferRelativeResize="0"/>
          <p:nvPr/>
        </p:nvPicPr>
        <p:blipFill rotWithShape="1">
          <a:blip r:embed="rId7">
            <a:alphaModFix/>
          </a:blip>
          <a:srcRect b="4209" l="8265" r="0" t="-4210"/>
          <a:stretch/>
        </p:blipFill>
        <p:spPr>
          <a:xfrm>
            <a:off x="514350" y="2669125"/>
            <a:ext cx="1652100" cy="185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 rotWithShape="1">
          <a:blip r:embed="rId8">
            <a:alphaModFix/>
          </a:blip>
          <a:srcRect b="0" l="7400" r="6747" t="3250"/>
          <a:stretch/>
        </p:blipFill>
        <p:spPr>
          <a:xfrm>
            <a:off x="4871325" y="197700"/>
            <a:ext cx="1730700" cy="182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5" name="Google Shape;295;p10"/>
          <p:cNvPicPr preferRelativeResize="0"/>
          <p:nvPr/>
        </p:nvPicPr>
        <p:blipFill rotWithShape="1">
          <a:blip r:embed="rId9">
            <a:alphaModFix/>
          </a:blip>
          <a:srcRect b="11190" l="4924" r="0" t="0"/>
          <a:stretch/>
        </p:blipFill>
        <p:spPr>
          <a:xfrm>
            <a:off x="3576950" y="2582900"/>
            <a:ext cx="1730700" cy="1992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11"/>
          <p:cNvGraphicFramePr/>
          <p:nvPr/>
        </p:nvGraphicFramePr>
        <p:xfrm>
          <a:off x="1285650" y="89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{4B170F89-8C06-4663-8363-A901C2AA0BAB}</a:tableStyleId>
              </a:tblPr>
              <a:tblGrid>
                <a:gridCol w="2336550"/>
                <a:gridCol w="4236175"/>
              </a:tblGrid>
              <a:tr h="434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Responsibility</a:t>
                      </a:r>
                      <a:endParaRPr b="1"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62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Atik Agarwal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</a:t>
                      </a: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mplemented Professor functionalities , Integration,</a:t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Documentation</a:t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Ayushi Agarwal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</a:t>
                      </a: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User functionalities and Use Case Diagrams,Testing,Documentation</a:t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32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Isha Kansal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Kaisar Shabir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Admin functionalities</a:t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 Diagrams</a:t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595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Latha</a:t>
                      </a:r>
                      <a:endParaRPr sz="1400" u="none" cap="none" strike="noStrike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graphicFrame>
        <p:nvGraphicFramePr>
          <p:cNvPr id="301" name="Google Shape;301;p11"/>
          <p:cNvGraphicFramePr/>
          <p:nvPr/>
        </p:nvGraphicFramePr>
        <p:xfrm>
          <a:off x="1285625" y="381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{04F23ADD-5E15-457B-9B0A-2E8EC3C7D6DA}</a:tableStyleId>
              </a:tblPr>
              <a:tblGrid>
                <a:gridCol w="2336575"/>
                <a:gridCol w="4236175"/>
              </a:tblGrid>
              <a:tr h="47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Neelima Mukku</a:t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Student, User functionalities</a:t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,Testing</a:t>
                      </a:r>
                      <a:endParaRPr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02" name="Google Shape;302;p11"/>
          <p:cNvGraphicFramePr/>
          <p:nvPr/>
        </p:nvGraphicFramePr>
        <p:xfrm>
          <a:off x="1285625" y="442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{04F23ADD-5E15-457B-9B0A-2E8EC3C7D6DA}</a:tableStyleId>
              </a:tblPr>
              <a:tblGrid>
                <a:gridCol w="2336575"/>
                <a:gridCol w="4236175"/>
              </a:tblGrid>
              <a:tr h="6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Vaishnavi Ganji</a:t>
                      </a:r>
                      <a:endParaRPr>
                        <a:solidFill>
                          <a:srgbClr val="191919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1919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Student, User functionalities Sequence Diagrams</a:t>
                      </a:r>
                      <a:endParaRPr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3" name="Google Shape;303;p11"/>
          <p:cNvSpPr txBox="1"/>
          <p:nvPr/>
        </p:nvSpPr>
        <p:spPr>
          <a:xfrm>
            <a:off x="650175" y="257500"/>
            <a:ext cx="775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TASK PERFORMED BY EACH GROUP MEMBER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"/>
          <p:cNvSpPr txBox="1"/>
          <p:nvPr>
            <p:ph type="ctrTitle"/>
          </p:nvPr>
        </p:nvSpPr>
        <p:spPr>
          <a:xfrm>
            <a:off x="847165" y="2049568"/>
            <a:ext cx="2897521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Project Goals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0" name="Google Shape;310;p1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075" y="0"/>
            <a:ext cx="5297724" cy="5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 txBox="1"/>
          <p:nvPr>
            <p:ph type="title"/>
          </p:nvPr>
        </p:nvSpPr>
        <p:spPr>
          <a:xfrm>
            <a:off x="514350" y="339786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1" lang="en" sz="29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29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318" name="Google Shape;318;p13"/>
          <p:cNvGrpSpPr/>
          <p:nvPr/>
        </p:nvGrpSpPr>
        <p:grpSpPr>
          <a:xfrm>
            <a:off x="5554484" y="1088957"/>
            <a:ext cx="1303525" cy="1306319"/>
            <a:chOff x="403166" y="1435608"/>
            <a:chExt cx="2456700" cy="2596024"/>
          </a:xfrm>
        </p:grpSpPr>
        <p:sp>
          <p:nvSpPr>
            <p:cNvPr id="319" name="Google Shape;319;p13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20" name="Google Shape;320;p13"/>
            <p:cNvPicPr preferRelativeResize="0"/>
            <p:nvPr/>
          </p:nvPicPr>
          <p:blipFill rotWithShape="1">
            <a:blip r:embed="rId3">
              <a:alphaModFix/>
            </a:blip>
            <a:srcRect b="16268" l="24437" r="26021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13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2" name="Google Shape;322;p13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3"/>
          <p:cNvSpPr txBox="1"/>
          <p:nvPr/>
        </p:nvSpPr>
        <p:spPr>
          <a:xfrm>
            <a:off x="5381742" y="2681077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3"/>
          <p:cNvSpPr txBox="1"/>
          <p:nvPr/>
        </p:nvSpPr>
        <p:spPr>
          <a:xfrm>
            <a:off x="7194664" y="2678229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13"/>
          <p:cNvGrpSpPr/>
          <p:nvPr/>
        </p:nvGrpSpPr>
        <p:grpSpPr>
          <a:xfrm>
            <a:off x="7649499" y="1064857"/>
            <a:ext cx="1268149" cy="1327312"/>
            <a:chOff x="3363489" y="1435608"/>
            <a:chExt cx="2456700" cy="2592406"/>
          </a:xfrm>
        </p:grpSpPr>
        <p:pic>
          <p:nvPicPr>
            <p:cNvPr id="326" name="Google Shape;326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13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9" name="Google Shape;329;p13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13"/>
          <p:cNvSpPr txBox="1"/>
          <p:nvPr/>
        </p:nvSpPr>
        <p:spPr>
          <a:xfrm>
            <a:off x="5381742" y="4610882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3"/>
          <p:cNvSpPr txBox="1"/>
          <p:nvPr/>
        </p:nvSpPr>
        <p:spPr>
          <a:xfrm>
            <a:off x="7181441" y="4637823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13"/>
          <p:cNvGrpSpPr/>
          <p:nvPr/>
        </p:nvGrpSpPr>
        <p:grpSpPr>
          <a:xfrm>
            <a:off x="5554420" y="3140487"/>
            <a:ext cx="1554354" cy="1497120"/>
            <a:chOff x="6338184" y="1435608"/>
            <a:chExt cx="2456700" cy="2596011"/>
          </a:xfrm>
        </p:grpSpPr>
        <p:sp>
          <p:nvSpPr>
            <p:cNvPr id="333" name="Google Shape;333;p13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5" name="Google Shape;335;p13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6" name="Google Shape;336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13"/>
          <p:cNvGrpSpPr/>
          <p:nvPr/>
        </p:nvGrpSpPr>
        <p:grpSpPr>
          <a:xfrm>
            <a:off x="7675920" y="3216512"/>
            <a:ext cx="1241616" cy="1294088"/>
            <a:chOff x="9314007" y="1435608"/>
            <a:chExt cx="2456700" cy="2604323"/>
          </a:xfrm>
        </p:grpSpPr>
        <p:grpSp>
          <p:nvGrpSpPr>
            <p:cNvPr id="338" name="Google Shape;338;p13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40" name="Google Shape;340;p1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1" name="Google Shape;341;p13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342" name="Google Shape;342;p13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13"/>
          <p:cNvSpPr txBox="1"/>
          <p:nvPr/>
        </p:nvSpPr>
        <p:spPr>
          <a:xfrm>
            <a:off x="343500" y="1143203"/>
            <a:ext cx="5056200" cy="3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b="1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 the student can register, add/drop course, professors can view courses, enrolled students while admin can manage users, add/drop courses to catalog</a:t>
            </a:r>
            <a:endParaRPr b="0" i="0" sz="20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"/>
          <p:cNvSpPr txBox="1"/>
          <p:nvPr>
            <p:ph type="ctrTitle"/>
          </p:nvPr>
        </p:nvSpPr>
        <p:spPr>
          <a:xfrm>
            <a:off x="618475" y="1920225"/>
            <a:ext cx="2742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Engineering</a:t>
            </a:r>
            <a:b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Practices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0" name="Google Shape;350;p1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4398264" y="0"/>
            <a:ext cx="4732020" cy="5131106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025" y="490275"/>
            <a:ext cx="4286774" cy="42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5"/>
          <p:cNvSpPr/>
          <p:nvPr/>
        </p:nvSpPr>
        <p:spPr>
          <a:xfrm>
            <a:off x="4836375" y="276275"/>
            <a:ext cx="1328700" cy="60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 Gathering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5"/>
          <p:cNvSpPr/>
          <p:nvPr/>
        </p:nvSpPr>
        <p:spPr>
          <a:xfrm>
            <a:off x="6165075" y="2175075"/>
            <a:ext cx="1328700" cy="602700"/>
          </a:xfrm>
          <a:prstGeom prst="wedgeRoundRectCallout">
            <a:avLst>
              <a:gd fmla="val -55673" name="adj1"/>
              <a:gd fmla="val 236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Stack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5"/>
          <p:cNvSpPr/>
          <p:nvPr/>
        </p:nvSpPr>
        <p:spPr>
          <a:xfrm>
            <a:off x="5383325" y="4189950"/>
            <a:ext cx="1514700" cy="878400"/>
          </a:xfrm>
          <a:prstGeom prst="wedgeRoundRectCallout">
            <a:avLst>
              <a:gd fmla="val -60834" name="adj1"/>
              <a:gd fmla="val -319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 Artifacts, Architecture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2386050" y="4385800"/>
            <a:ext cx="1328700" cy="602700"/>
          </a:xfrm>
          <a:prstGeom prst="wedgeRoundRectCallout">
            <a:avLst>
              <a:gd fmla="val 25011" name="adj1"/>
              <a:gd fmla="val -6774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5"/>
          <p:cNvSpPr txBox="1"/>
          <p:nvPr/>
        </p:nvSpPr>
        <p:spPr>
          <a:xfrm>
            <a:off x="134475" y="97125"/>
            <a:ext cx="308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ACTION PLAN-HOW WE PROCEED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17"/>
          <p:cNvSpPr/>
          <p:nvPr/>
        </p:nvSpPr>
        <p:spPr>
          <a:xfrm>
            <a:off x="174559" y="249380"/>
            <a:ext cx="1645920" cy="710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" name="Google Shape;369;p17"/>
          <p:cNvSpPr/>
          <p:nvPr/>
        </p:nvSpPr>
        <p:spPr>
          <a:xfrm>
            <a:off x="1959725" y="249382"/>
            <a:ext cx="1645920" cy="710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0" name="Google Shape;370;p17"/>
          <p:cNvSpPr/>
          <p:nvPr/>
        </p:nvSpPr>
        <p:spPr>
          <a:xfrm>
            <a:off x="3744884" y="249380"/>
            <a:ext cx="1645920" cy="71073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1" name="Google Shape;371;p17"/>
          <p:cNvSpPr/>
          <p:nvPr/>
        </p:nvSpPr>
        <p:spPr>
          <a:xfrm>
            <a:off x="5530038" y="255615"/>
            <a:ext cx="1645920" cy="71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2" name="Google Shape;372;p17"/>
          <p:cNvSpPr/>
          <p:nvPr/>
        </p:nvSpPr>
        <p:spPr>
          <a:xfrm>
            <a:off x="7315200" y="249380"/>
            <a:ext cx="1645920" cy="710738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3" name="Google Shape;373;p17"/>
          <p:cNvSpPr/>
          <p:nvPr/>
        </p:nvSpPr>
        <p:spPr>
          <a:xfrm>
            <a:off x="1959709" y="10418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p17"/>
          <p:cNvSpPr/>
          <p:nvPr/>
        </p:nvSpPr>
        <p:spPr>
          <a:xfrm>
            <a:off x="3744884" y="985051"/>
            <a:ext cx="1645920" cy="3834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5" name="Google Shape;375;p17"/>
          <p:cNvSpPr/>
          <p:nvPr/>
        </p:nvSpPr>
        <p:spPr>
          <a:xfrm>
            <a:off x="5530050" y="985050"/>
            <a:ext cx="1645800" cy="22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6" name="Google Shape;376;p17"/>
          <p:cNvSpPr/>
          <p:nvPr/>
        </p:nvSpPr>
        <p:spPr>
          <a:xfrm>
            <a:off x="7315198" y="985050"/>
            <a:ext cx="1645920" cy="3834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17"/>
          <p:cNvSpPr/>
          <p:nvPr/>
        </p:nvSpPr>
        <p:spPr>
          <a:xfrm flipH="1">
            <a:off x="174557" y="941413"/>
            <a:ext cx="1645919" cy="19326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8" name="Google Shape;378;p17"/>
          <p:cNvSpPr/>
          <p:nvPr/>
        </p:nvSpPr>
        <p:spPr>
          <a:xfrm flipH="1">
            <a:off x="1959722" y="941414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9" name="Google Shape;379;p17"/>
          <p:cNvSpPr/>
          <p:nvPr/>
        </p:nvSpPr>
        <p:spPr>
          <a:xfrm flipH="1">
            <a:off x="1957795" y="1720906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0" name="Google Shape;380;p17"/>
          <p:cNvSpPr/>
          <p:nvPr/>
        </p:nvSpPr>
        <p:spPr>
          <a:xfrm flipH="1">
            <a:off x="7315200" y="966348"/>
            <a:ext cx="1645800" cy="38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81" name="Google Shape;381;p17"/>
          <p:cNvPicPr preferRelativeResize="0"/>
          <p:nvPr/>
        </p:nvPicPr>
        <p:blipFill rotWithShape="1">
          <a:blip r:embed="rId3">
            <a:alphaModFix/>
          </a:blip>
          <a:srcRect b="-3" l="9305" r="0" t="12930"/>
          <a:stretch/>
        </p:blipFill>
        <p:spPr>
          <a:xfrm>
            <a:off x="5829299" y="1398261"/>
            <a:ext cx="954963" cy="5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377" y="1137330"/>
            <a:ext cx="384752" cy="5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7"/>
          <p:cNvSpPr/>
          <p:nvPr/>
        </p:nvSpPr>
        <p:spPr>
          <a:xfrm flipH="1">
            <a:off x="3744988" y="941413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4" name="Google Shape;384;p17"/>
          <p:cNvSpPr/>
          <p:nvPr/>
        </p:nvSpPr>
        <p:spPr>
          <a:xfrm flipH="1">
            <a:off x="5530091" y="972580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5" name="Google Shape;385;p17"/>
          <p:cNvSpPr/>
          <p:nvPr/>
        </p:nvSpPr>
        <p:spPr>
          <a:xfrm flipH="1">
            <a:off x="1959763" y="3700912"/>
            <a:ext cx="1645800" cy="39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86" name="Google Shape;386;p17"/>
          <p:cNvPicPr preferRelativeResize="0"/>
          <p:nvPr/>
        </p:nvPicPr>
        <p:blipFill rotWithShape="1">
          <a:blip r:embed="rId5">
            <a:alphaModFix/>
          </a:blip>
          <a:srcRect b="21405" l="21652" r="22961" t="23254"/>
          <a:stretch/>
        </p:blipFill>
        <p:spPr>
          <a:xfrm>
            <a:off x="2099999" y="4139920"/>
            <a:ext cx="1270260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4525" y="1906875"/>
            <a:ext cx="710725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59400" y="1961725"/>
            <a:ext cx="904483" cy="5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1725" y="2729546"/>
            <a:ext cx="954950" cy="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7924" y="2693678"/>
            <a:ext cx="620100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8054" y="1214189"/>
            <a:ext cx="1099874" cy="76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28800" y="3366500"/>
            <a:ext cx="786925" cy="7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68408" y="2138516"/>
            <a:ext cx="1147000" cy="108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586467" y="2086500"/>
            <a:ext cx="1533069" cy="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371638" y="1517999"/>
            <a:ext cx="1533050" cy="8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6950" y="1214200"/>
            <a:ext cx="1054900" cy="10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2175" y="2365750"/>
            <a:ext cx="1004451" cy="10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69625" y="3443850"/>
            <a:ext cx="1446300" cy="6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32479" y="2470650"/>
            <a:ext cx="141139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863150" y="3519100"/>
            <a:ext cx="904475" cy="9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7"/>
          <p:cNvSpPr txBox="1"/>
          <p:nvPr/>
        </p:nvSpPr>
        <p:spPr>
          <a:xfrm>
            <a:off x="1606175" y="4722475"/>
            <a:ext cx="598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TECH STACK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1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411527" y="3114774"/>
            <a:ext cx="1372725" cy="13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3945" y="3079407"/>
            <a:ext cx="1270250" cy="12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/>
          <p:nvPr>
            <p:ph type="ctrTitle"/>
          </p:nvPr>
        </p:nvSpPr>
        <p:spPr>
          <a:xfrm>
            <a:off x="829876" y="1696742"/>
            <a:ext cx="2568387" cy="1559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Challenges 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&amp;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Learnings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0" name="Google Shape;410;p1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4" r="11849" t="302"/>
          <a:stretch/>
        </p:blipFill>
        <p:spPr>
          <a:xfrm>
            <a:off x="4398264" y="0"/>
            <a:ext cx="4743601" cy="5143499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Google Shape;416;p19"/>
          <p:cNvGraphicFramePr/>
          <p:nvPr/>
        </p:nvGraphicFramePr>
        <p:xfrm>
          <a:off x="961413" y="7049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{4B170F89-8C06-4663-8363-A901C2AA0BAB}</a:tableStyleId>
              </a:tblPr>
              <a:tblGrid>
                <a:gridCol w="4277400"/>
                <a:gridCol w="2943775"/>
              </a:tblGrid>
              <a:tr h="62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Challenges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Learning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96117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the problem statement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 conventions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Ubuntu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 commands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 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2087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Installation softwares on multiple environments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 application development using layered architecture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2087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Resolving jar and version dependencies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validation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Running Apache TomCat server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Running our application with DropWizard</a:t>
                      </a:r>
                      <a:endParaRPr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DropWizard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Maven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DropWizard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"/>
          <p:cNvSpPr txBox="1"/>
          <p:nvPr>
            <p:ph type="ctrTitle"/>
          </p:nvPr>
        </p:nvSpPr>
        <p:spPr>
          <a:xfrm>
            <a:off x="751698" y="2135250"/>
            <a:ext cx="3016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Architecture Design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3" name="Google Shape;423;p2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625" y="5400"/>
            <a:ext cx="5214374" cy="51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19" name="Google Shape;119;p2"/>
          <p:cNvSpPr txBox="1"/>
          <p:nvPr>
            <p:ph type="title"/>
          </p:nvPr>
        </p:nvSpPr>
        <p:spPr>
          <a:xfrm>
            <a:off x="391964" y="330947"/>
            <a:ext cx="2550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</a:pP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Stakeholders</a:t>
            </a:r>
            <a:endParaRPr sz="15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511" y="330947"/>
            <a:ext cx="5645089" cy="3864387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121" name="Google Shape;121;p2"/>
          <p:cNvSpPr/>
          <p:nvPr/>
        </p:nvSpPr>
        <p:spPr>
          <a:xfrm>
            <a:off x="391964" y="865811"/>
            <a:ext cx="2752029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SME’s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Deepika Gajraj</a:t>
            </a:r>
            <a:endParaRPr b="0" i="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b="0" i="0" lang="en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Sakshi (Order Trainings)</a:t>
            </a:r>
            <a:endParaRPr b="0" i="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Khushboo Agrawal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     Trainers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54000" lvl="1" marL="59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AutoNum type="arabi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Amit Balyan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>
            <a:off x="2664675" y="1195475"/>
            <a:ext cx="5454600" cy="3117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700" y="2805800"/>
            <a:ext cx="669353" cy="44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22"/>
          <p:cNvCxnSpPr/>
          <p:nvPr/>
        </p:nvCxnSpPr>
        <p:spPr>
          <a:xfrm>
            <a:off x="1565750" y="3123675"/>
            <a:ext cx="9666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" name="Google Shape;432;p22"/>
          <p:cNvSpPr txBox="1"/>
          <p:nvPr/>
        </p:nvSpPr>
        <p:spPr>
          <a:xfrm>
            <a:off x="1497963" y="2774250"/>
            <a:ext cx="100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3" name="Google Shape;43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389" y="3345695"/>
            <a:ext cx="583976" cy="4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2"/>
          <p:cNvSpPr/>
          <p:nvPr/>
        </p:nvSpPr>
        <p:spPr>
          <a:xfrm>
            <a:off x="2991250" y="214215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2"/>
          <p:cNvSpPr/>
          <p:nvPr/>
        </p:nvSpPr>
        <p:spPr>
          <a:xfrm>
            <a:off x="5452950" y="214340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2"/>
          <p:cNvSpPr/>
          <p:nvPr/>
        </p:nvSpPr>
        <p:spPr>
          <a:xfrm>
            <a:off x="4209288" y="2169575"/>
            <a:ext cx="271500" cy="197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22"/>
          <p:cNvPicPr preferRelativeResize="0"/>
          <p:nvPr/>
        </p:nvPicPr>
        <p:blipFill rotWithShape="1">
          <a:blip r:embed="rId5">
            <a:alphaModFix/>
          </a:blip>
          <a:srcRect b="0" l="9305" r="0" t="12929"/>
          <a:stretch/>
        </p:blipFill>
        <p:spPr>
          <a:xfrm>
            <a:off x="6979899" y="3001624"/>
            <a:ext cx="954963" cy="549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22"/>
          <p:cNvCxnSpPr/>
          <p:nvPr/>
        </p:nvCxnSpPr>
        <p:spPr>
          <a:xfrm>
            <a:off x="3388850" y="313297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p22"/>
          <p:cNvCxnSpPr/>
          <p:nvPr/>
        </p:nvCxnSpPr>
        <p:spPr>
          <a:xfrm>
            <a:off x="4607175" y="315402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0" name="Google Shape;440;p22"/>
          <p:cNvCxnSpPr/>
          <p:nvPr/>
        </p:nvCxnSpPr>
        <p:spPr>
          <a:xfrm rot="10800000">
            <a:off x="4638400" y="3467475"/>
            <a:ext cx="669000" cy="1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1" name="Google Shape;441;p22"/>
          <p:cNvCxnSpPr/>
          <p:nvPr/>
        </p:nvCxnSpPr>
        <p:spPr>
          <a:xfrm rot="10800000">
            <a:off x="3388925" y="3436825"/>
            <a:ext cx="69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2" name="Google Shape;442;p22"/>
          <p:cNvCxnSpPr/>
          <p:nvPr/>
        </p:nvCxnSpPr>
        <p:spPr>
          <a:xfrm rot="10800000">
            <a:off x="1555738" y="3430075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3" name="Google Shape;443;p22"/>
          <p:cNvCxnSpPr/>
          <p:nvPr/>
        </p:nvCxnSpPr>
        <p:spPr>
          <a:xfrm>
            <a:off x="5800590" y="3154025"/>
            <a:ext cx="10590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4" name="Google Shape;444;p22"/>
          <p:cNvCxnSpPr/>
          <p:nvPr/>
        </p:nvCxnSpPr>
        <p:spPr>
          <a:xfrm rot="10800000">
            <a:off x="5818225" y="3454750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5" name="Google Shape;445;p22"/>
          <p:cNvSpPr txBox="1"/>
          <p:nvPr/>
        </p:nvSpPr>
        <p:spPr>
          <a:xfrm>
            <a:off x="1452025" y="3480075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2664675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 Main Client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3874238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Code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22"/>
          <p:cNvSpPr txBox="1"/>
          <p:nvPr/>
        </p:nvSpPr>
        <p:spPr>
          <a:xfrm>
            <a:off x="5083825" y="1750575"/>
            <a:ext cx="112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Database Code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9" name="Google Shape;449;p22"/>
          <p:cNvSpPr txBox="1"/>
          <p:nvPr/>
        </p:nvSpPr>
        <p:spPr>
          <a:xfrm>
            <a:off x="2829600" y="83042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c88c4f5c6_4_1319"/>
          <p:cNvSpPr txBox="1"/>
          <p:nvPr>
            <p:ph type="ctrTitle"/>
          </p:nvPr>
        </p:nvSpPr>
        <p:spPr>
          <a:xfrm>
            <a:off x="598100" y="251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WEEK 1- </a:t>
            </a:r>
            <a:r>
              <a:rPr lang="en" sz="3900"/>
              <a:t>UML DIAGRAM</a:t>
            </a:r>
            <a:endParaRPr sz="2500"/>
          </a:p>
        </p:txBody>
      </p:sp>
      <p:sp>
        <p:nvSpPr>
          <p:cNvPr id="455" name="Google Shape;455;gec88c4f5c6_4_1319"/>
          <p:cNvSpPr txBox="1"/>
          <p:nvPr>
            <p:ph idx="1" type="subTitle"/>
          </p:nvPr>
        </p:nvSpPr>
        <p:spPr>
          <a:xfrm>
            <a:off x="724650" y="1143000"/>
            <a:ext cx="3630600" cy="3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0279" lvl="0" marL="457200" rtl="0" algn="l">
              <a:spcBef>
                <a:spcPts val="0"/>
              </a:spcBef>
              <a:spcAft>
                <a:spcPts val="0"/>
              </a:spcAft>
              <a:buSzPts val="1916"/>
              <a:buAutoNum type="arabicPeriod"/>
            </a:pPr>
            <a:r>
              <a:rPr b="1" lang="en" sz="1700"/>
              <a:t>ACTIVITY DIAGRAMS</a:t>
            </a:r>
            <a:endParaRPr b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    </a:t>
            </a:r>
            <a:r>
              <a:rPr lang="en" sz="1500"/>
              <a:t>ADMIN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    PROFESSOR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    STUDENT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50279" lvl="0" marL="457200" rtl="0" algn="l">
              <a:spcBef>
                <a:spcPts val="0"/>
              </a:spcBef>
              <a:spcAft>
                <a:spcPts val="0"/>
              </a:spcAft>
              <a:buSzPts val="1916"/>
              <a:buAutoNum type="arabicPeriod"/>
            </a:pPr>
            <a:r>
              <a:rPr lang="en" sz="1700"/>
              <a:t> </a:t>
            </a:r>
            <a:r>
              <a:rPr b="1" lang="en" sz="1800"/>
              <a:t>CLASS DIAGRAMS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     </a:t>
            </a:r>
            <a:r>
              <a:rPr lang="en" sz="1500"/>
              <a:t>COURSE REGISTRATION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     USER MANAGEMENT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456" name="Google Shape;456;gec88c4f5c6_4_1319"/>
          <p:cNvSpPr txBox="1"/>
          <p:nvPr/>
        </p:nvSpPr>
        <p:spPr>
          <a:xfrm>
            <a:off x="5184600" y="1180350"/>
            <a:ext cx="3309600" cy="25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3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3.   </a:t>
            </a:r>
            <a:r>
              <a:rPr b="1" lang="en" sz="193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SEQUENCE DIAGRAM</a:t>
            </a:r>
            <a:endParaRPr b="1" sz="193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ADMIN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PROFESSOR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STUDENT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04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4. 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CASE DIAGRAM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CASE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"/>
          <p:cNvSpPr txBox="1"/>
          <p:nvPr>
            <p:ph type="ctrTitle"/>
          </p:nvPr>
        </p:nvSpPr>
        <p:spPr>
          <a:xfrm>
            <a:off x="495675" y="257500"/>
            <a:ext cx="3894600" cy="23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b="1" lang="en" sz="24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FINAL  DEMONSTRATION</a:t>
            </a:r>
            <a:endParaRPr b="1" sz="24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"/>
              <a:buAutoNum type="arabicPeriod"/>
            </a:pPr>
            <a:r>
              <a:rPr b="1"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POS</a:t>
            </a:r>
            <a:endParaRPr b="1"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"/>
              <a:buAutoNum type="arabicPeriod"/>
            </a:pPr>
            <a:r>
              <a:rPr b="1"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REST</a:t>
            </a:r>
            <a:endParaRPr b="1"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"/>
              <a:buAutoNum type="arabicPeriod"/>
            </a:pPr>
            <a:r>
              <a:rPr b="1"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DROPWIZARD</a:t>
            </a:r>
            <a:endParaRPr b="1"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b="1" lang="en" sz="28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1" sz="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3" name="Google Shape;463;p2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825" y="0"/>
            <a:ext cx="470217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4"/>
          <p:cNvSpPr txBox="1"/>
          <p:nvPr>
            <p:ph type="ctrTitle"/>
          </p:nvPr>
        </p:nvSpPr>
        <p:spPr>
          <a:xfrm>
            <a:off x="1098176" y="2135250"/>
            <a:ext cx="233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Questions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1" name="Google Shape;471;p2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125" y="0"/>
            <a:ext cx="5237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</a:pPr>
            <a:r>
              <a:rPr lang="en" sz="3600"/>
              <a:t>Thank you</a:t>
            </a:r>
            <a:endParaRPr sz="1100"/>
          </a:p>
        </p:txBody>
      </p:sp>
      <p:sp>
        <p:nvSpPr>
          <p:cNvPr id="479" name="Google Shape;479;p2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550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28" name="Google Shape;128;p3"/>
          <p:cNvSpPr txBox="1"/>
          <p:nvPr>
            <p:ph type="ctrTitle"/>
          </p:nvPr>
        </p:nvSpPr>
        <p:spPr>
          <a:xfrm>
            <a:off x="387350" y="165600"/>
            <a:ext cx="1632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ppins Medium"/>
              <a:buNone/>
            </a:pPr>
            <a:r>
              <a:rPr lang="en" sz="27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Agenda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pSp>
        <p:nvGrpSpPr>
          <p:cNvPr id="130" name="Google Shape;130;p3"/>
          <p:cNvGrpSpPr/>
          <p:nvPr/>
        </p:nvGrpSpPr>
        <p:grpSpPr>
          <a:xfrm>
            <a:off x="387347" y="639224"/>
            <a:ext cx="3568654" cy="4044570"/>
            <a:chOff x="516462" y="962766"/>
            <a:chExt cx="4758205" cy="5392760"/>
          </a:xfrm>
        </p:grpSpPr>
        <p:sp>
          <p:nvSpPr>
            <p:cNvPr id="131" name="Google Shape;131;p3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01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02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03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04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05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06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07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08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09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10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Journey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Team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Problem Statement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4" name="Google Shape;144;p3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Engineering Practices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5" name="Google Shape;145;p3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Tech Stack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Challenges &amp; Learnings</a:t>
              </a:r>
              <a:endParaRPr sz="1100"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1253067" y="487643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Architecture Design &amp; UML Diagrams</a:t>
              </a:r>
              <a:endParaRPr sz="1100">
                <a:latin typeface="EB Garamond"/>
                <a:ea typeface="EB Garamond"/>
                <a:cs typeface="EB Garamond"/>
                <a:sym typeface="EB Garamon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sz="1100"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8" name="Google Shape;148;p3"/>
            <p:cNvSpPr txBox="1"/>
            <p:nvPr/>
          </p:nvSpPr>
          <p:spPr>
            <a:xfrm>
              <a:off x="1320367" y="54366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Demo 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1320350" y="591284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</a:t>
              </a: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&amp;A 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>
            <a:off x="939800" y="1492580"/>
            <a:ext cx="2965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Team Structure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type="ctrTitle"/>
          </p:nvPr>
        </p:nvSpPr>
        <p:spPr>
          <a:xfrm>
            <a:off x="974592" y="2048290"/>
            <a:ext cx="2497951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Our Journey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" name="Google Shape;157;p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3" t="262"/>
          <a:stretch/>
        </p:blipFill>
        <p:spPr>
          <a:xfrm>
            <a:off x="4398263" y="0"/>
            <a:ext cx="477263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64" name="Google Shape;164;p5"/>
          <p:cNvGraphicFramePr/>
          <p:nvPr/>
        </p:nvGraphicFramePr>
        <p:xfrm>
          <a:off x="723900" y="72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{4B170F89-8C06-4663-8363-A901C2AA0BAB}</a:tableStyleId>
              </a:tblPr>
              <a:tblGrid>
                <a:gridCol w="2615450"/>
                <a:gridCol w="2212050"/>
                <a:gridCol w="3018850"/>
              </a:tblGrid>
              <a:tr h="406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B7B7B7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Modules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Description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 (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Aug,16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-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Aug,22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UNIX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Unix and Git commands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Requirement understanding and diagram design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 (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Aug,23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-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Aug,29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8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Developing a POS Application using Java and MySQL.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Java 8 features and collections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3 (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Aug,30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-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Aug,3</a:t>
                      </a: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Jersey and DropWizard 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Jersey and DropWizard framework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" name="Google Shape;165;p5"/>
          <p:cNvSpPr txBox="1"/>
          <p:nvPr/>
        </p:nvSpPr>
        <p:spPr>
          <a:xfrm>
            <a:off x="2800725" y="1216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ACTION PLAN</a:t>
            </a:r>
            <a:endParaRPr b="0" i="0" sz="23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72" name="Google Shape;172;p6"/>
          <p:cNvSpPr/>
          <p:nvPr/>
        </p:nvSpPr>
        <p:spPr>
          <a:xfrm>
            <a:off x="6416917" y="2450114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3" name="Google Shape;173;p6"/>
          <p:cNvGrpSpPr/>
          <p:nvPr/>
        </p:nvGrpSpPr>
        <p:grpSpPr>
          <a:xfrm>
            <a:off x="2658401" y="808943"/>
            <a:ext cx="4251885" cy="3929675"/>
            <a:chOff x="1559708" y="795543"/>
            <a:chExt cx="7842514" cy="7215829"/>
          </a:xfrm>
        </p:grpSpPr>
        <p:grpSp>
          <p:nvGrpSpPr>
            <p:cNvPr id="174" name="Google Shape;174;p6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175" name="Google Shape;175;p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" name="Google Shape;176;p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77" name="Google Shape;177;p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8" name="Google Shape;178;p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9" name="Google Shape;179;p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0" name="Google Shape;180;p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81" name="Google Shape;181;p6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182" name="Google Shape;182;p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3" name="Google Shape;183;p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84" name="Google Shape;184;p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5" name="Google Shape;185;p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6" name="Google Shape;186;p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7" name="Google Shape;187;p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88" name="Google Shape;188;p6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189" name="Google Shape;189;p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0" name="Google Shape;190;p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91" name="Google Shape;191;p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2" name="Google Shape;192;p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3" name="Google Shape;193;p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4" name="Google Shape;194;p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95" name="Google Shape;195;p6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196" name="Google Shape;196;p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7" name="Google Shape;197;p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98" name="Google Shape;198;p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9" name="Google Shape;199;p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0" name="Google Shape;200;p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1" name="Google Shape;201;p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02" name="Google Shape;202;p6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03" name="Google Shape;203;p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04" name="Google Shape;204;p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05" name="Google Shape;205;p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6" name="Google Shape;206;p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7" name="Google Shape;207;p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8" name="Google Shape;208;p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209" name="Google Shape;209;p6"/>
          <p:cNvSpPr/>
          <p:nvPr/>
        </p:nvSpPr>
        <p:spPr>
          <a:xfrm>
            <a:off x="5776932" y="3110641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5297949" y="3653332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4128298" y="4329580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7039350" y="2115356"/>
            <a:ext cx="133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roject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Presentation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3880950" y="4601245"/>
            <a:ext cx="2525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Requirements and Goals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4535700" y="4088950"/>
            <a:ext cx="3693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Technology stack for console and REST API development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5560550" y="3530471"/>
            <a:ext cx="2960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 Design and Development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 txBox="1"/>
          <p:nvPr/>
        </p:nvSpPr>
        <p:spPr>
          <a:xfrm>
            <a:off x="6039525" y="2746084"/>
            <a:ext cx="21468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on Console, REST client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such as</a:t>
            </a:r>
            <a:r>
              <a:rPr b="1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Postman</a:t>
            </a:r>
            <a:endParaRPr b="1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6378310" y="179527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 txBox="1"/>
          <p:nvPr/>
        </p:nvSpPr>
        <p:spPr>
          <a:xfrm>
            <a:off x="5531432" y="2508166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4747780" y="3174297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4060792" y="377144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3402418" y="4301171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6"/>
          <p:cNvGrpSpPr/>
          <p:nvPr/>
        </p:nvGrpSpPr>
        <p:grpSpPr>
          <a:xfrm>
            <a:off x="4434405" y="56019"/>
            <a:ext cx="1628704" cy="731581"/>
            <a:chOff x="5996394" y="922673"/>
            <a:chExt cx="2171605" cy="975441"/>
          </a:xfrm>
        </p:grpSpPr>
        <p:sp>
          <p:nvSpPr>
            <p:cNvPr id="223" name="Google Shape;223;p6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4" name="Google Shape;224;p6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5" name="Google Shape;225;p6"/>
          <p:cNvGrpSpPr/>
          <p:nvPr/>
        </p:nvGrpSpPr>
        <p:grpSpPr>
          <a:xfrm>
            <a:off x="3402584" y="787646"/>
            <a:ext cx="1980069" cy="842098"/>
            <a:chOff x="5030787" y="1877265"/>
            <a:chExt cx="2183819" cy="975441"/>
          </a:xfrm>
        </p:grpSpPr>
        <p:sp>
          <p:nvSpPr>
            <p:cNvPr id="226" name="Google Shape;226;p6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7" name="Google Shape;227;p6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8" name="Google Shape;228;p6"/>
          <p:cNvGrpSpPr/>
          <p:nvPr/>
        </p:nvGrpSpPr>
        <p:grpSpPr>
          <a:xfrm>
            <a:off x="2734299" y="1429296"/>
            <a:ext cx="1906940" cy="917207"/>
            <a:chOff x="4065182" y="2756022"/>
            <a:chExt cx="2190374" cy="975441"/>
          </a:xfrm>
        </p:grpSpPr>
        <p:sp>
          <p:nvSpPr>
            <p:cNvPr id="229" name="Google Shape;229;p6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0" name="Google Shape;230;p6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1" name="Google Shape;231;p6"/>
          <p:cNvGrpSpPr/>
          <p:nvPr/>
        </p:nvGrpSpPr>
        <p:grpSpPr>
          <a:xfrm>
            <a:off x="2084167" y="2115354"/>
            <a:ext cx="1853761" cy="917207"/>
            <a:chOff x="3321484" y="3593750"/>
            <a:chExt cx="2227008" cy="975441"/>
          </a:xfrm>
        </p:grpSpPr>
        <p:sp>
          <p:nvSpPr>
            <p:cNvPr id="232" name="Google Shape;232;p6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3" name="Google Shape;233;p6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4" name="Google Shape;234;p6"/>
          <p:cNvGrpSpPr/>
          <p:nvPr/>
        </p:nvGrpSpPr>
        <p:grpSpPr>
          <a:xfrm>
            <a:off x="1171183" y="2811217"/>
            <a:ext cx="2146775" cy="842098"/>
            <a:chOff x="2596540" y="4354454"/>
            <a:chExt cx="2217514" cy="975441"/>
          </a:xfrm>
        </p:grpSpPr>
        <p:sp>
          <p:nvSpPr>
            <p:cNvPr id="235" name="Google Shape;235;p6"/>
            <p:cNvSpPr/>
            <p:nvPr/>
          </p:nvSpPr>
          <p:spPr>
            <a:xfrm>
              <a:off x="2596540" y="4354454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6" name="Google Shape;236;p6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7" name="Google Shape;237;p6"/>
          <p:cNvSpPr/>
          <p:nvPr/>
        </p:nvSpPr>
        <p:spPr>
          <a:xfrm>
            <a:off x="4390910" y="31951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3402573" y="1078001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Testing</a:t>
            </a:r>
            <a:endParaRPr b="0" i="0" sz="1400" u="none" cap="none" strike="noStrike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987985" y="3111071"/>
            <a:ext cx="1326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b="0" i="0" sz="11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2658423" y="1755649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b="0" i="0" sz="14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2063457" y="2433312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b="0" i="0" sz="14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"/>
          <p:cNvSpPr txBox="1"/>
          <p:nvPr>
            <p:ph type="ctrTitle"/>
          </p:nvPr>
        </p:nvSpPr>
        <p:spPr>
          <a:xfrm>
            <a:off x="393532" y="20190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oppins Medium"/>
              <a:buNone/>
            </a:pPr>
            <a:r>
              <a:rPr lang="en" sz="2100">
                <a:latin typeface="EB Garamond"/>
                <a:ea typeface="EB Garamond"/>
                <a:cs typeface="EB Garamond"/>
                <a:sym typeface="EB Garamond"/>
              </a:rPr>
              <a:t>  Our next starts</a:t>
            </a:r>
            <a:endParaRPr b="1" sz="2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8" name="Google Shape;248;p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7"/>
          <p:cNvSpPr txBox="1"/>
          <p:nvPr/>
        </p:nvSpPr>
        <p:spPr>
          <a:xfrm>
            <a:off x="4861858" y="2375550"/>
            <a:ext cx="137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NOW</a:t>
            </a:r>
            <a:endParaRPr b="1" i="0" sz="21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 txBox="1"/>
          <p:nvPr>
            <p:ph type="ctrTitle"/>
          </p:nvPr>
        </p:nvSpPr>
        <p:spPr>
          <a:xfrm>
            <a:off x="0" y="162098"/>
            <a:ext cx="9144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WEEKS OF TRAINING + PROJECT DEMO </a:t>
            </a:r>
            <a:b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2032463" y="3702534"/>
            <a:ext cx="5052060" cy="566355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2558242" y="3048490"/>
            <a:ext cx="4012969" cy="563339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3081944" y="2443536"/>
            <a:ext cx="2980113" cy="536171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3568238" y="1821694"/>
            <a:ext cx="2032462" cy="54059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1227478" y="3564533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345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</a:t>
            </a: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6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00 SECONDS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1" name="Google Shape;261;p8"/>
          <p:cNvSpPr txBox="1"/>
          <p:nvPr/>
        </p:nvSpPr>
        <p:spPr>
          <a:xfrm>
            <a:off x="3755274" y="1897635"/>
            <a:ext cx="1658389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</a:t>
            </a: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DAYS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2" name="Google Shape;262;p8"/>
          <p:cNvSpPr txBox="1"/>
          <p:nvPr/>
        </p:nvSpPr>
        <p:spPr>
          <a:xfrm>
            <a:off x="3568238" y="2486605"/>
            <a:ext cx="2032462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96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HOURS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3081944" y="3125951"/>
            <a:ext cx="298011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576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0 MINUTES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1548244" y="4365497"/>
            <a:ext cx="6022572" cy="567765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4034791" y="1084811"/>
            <a:ext cx="1102474" cy="67622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1227478" y="4196654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LIMITLESS KNOWLEDGE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"/>
          <p:cNvSpPr txBox="1"/>
          <p:nvPr>
            <p:ph type="ctrTitle"/>
          </p:nvPr>
        </p:nvSpPr>
        <p:spPr>
          <a:xfrm>
            <a:off x="1293736" y="2039322"/>
            <a:ext cx="2135264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06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Our Team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3" name="Google Shape;273;p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5075" y="0"/>
            <a:ext cx="5568924" cy="51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